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69" r:id="rId4"/>
    <p:sldId id="279" r:id="rId5"/>
    <p:sldId id="280" r:id="rId6"/>
    <p:sldId id="287" r:id="rId7"/>
    <p:sldId id="266" r:id="rId8"/>
    <p:sldId id="274" r:id="rId9"/>
    <p:sldId id="275" r:id="rId10"/>
    <p:sldId id="276" r:id="rId11"/>
    <p:sldId id="270" r:id="rId12"/>
    <p:sldId id="271" r:id="rId13"/>
    <p:sldId id="273" r:id="rId14"/>
    <p:sldId id="272" r:id="rId15"/>
    <p:sldId id="277" r:id="rId16"/>
    <p:sldId id="278" r:id="rId17"/>
    <p:sldId id="281" r:id="rId18"/>
    <p:sldId id="258" r:id="rId19"/>
    <p:sldId id="264" r:id="rId20"/>
    <p:sldId id="282" r:id="rId21"/>
    <p:sldId id="283" r:id="rId22"/>
    <p:sldId id="286" r:id="rId23"/>
    <p:sldId id="284" r:id="rId24"/>
    <p:sldId id="285" r:id="rId25"/>
    <p:sldId id="260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680"/>
  </p:normalViewPr>
  <p:slideViewPr>
    <p:cSldViewPr snapToGrid="0" snapToObjects="1">
      <p:cViewPr varScale="1">
        <p:scale>
          <a:sx n="115" d="100"/>
          <a:sy n="115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5731E-2A1D-4612-BE96-FAEE332007F1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51AD12F-DE74-4F99-892E-F14510872600}">
      <dgm:prSet custT="1"/>
      <dgm:spPr/>
      <dgm:t>
        <a:bodyPr/>
        <a:lstStyle/>
        <a:p>
          <a:r>
            <a:rPr lang="en-US" sz="1600" dirty="0"/>
            <a:t>There are 22 constitutionally recognized languages in India written in 13 different scripts. </a:t>
          </a:r>
          <a:r>
            <a:rPr lang="en-IN" sz="1600" dirty="0"/>
            <a:t>A traveller, on a business or pleasure trip, can often get confused by the various signboards written in an unfamiliar language in a new region. This often spoils the experience of visiting a new place and the traveller goes back with not-so-fond memories. </a:t>
          </a:r>
          <a:endParaRPr lang="en-US" sz="1600" dirty="0"/>
        </a:p>
      </dgm:t>
    </dgm:pt>
    <dgm:pt modelId="{645807A1-67E9-4098-8CBA-A4334E3F2884}" type="parTrans" cxnId="{D4ABD006-164E-48C7-8426-BCA8848B1FD6}">
      <dgm:prSet/>
      <dgm:spPr/>
      <dgm:t>
        <a:bodyPr/>
        <a:lstStyle/>
        <a:p>
          <a:endParaRPr lang="en-US"/>
        </a:p>
      </dgm:t>
    </dgm:pt>
    <dgm:pt modelId="{5B3BDC1E-9E51-4E27-9B32-EF4EF649E7D4}" type="sibTrans" cxnId="{D4ABD006-164E-48C7-8426-BCA8848B1FD6}">
      <dgm:prSet/>
      <dgm:spPr/>
      <dgm:t>
        <a:bodyPr/>
        <a:lstStyle/>
        <a:p>
          <a:endParaRPr lang="en-US"/>
        </a:p>
      </dgm:t>
    </dgm:pt>
    <dgm:pt modelId="{B2AD92D2-9649-444D-A720-8688114FFA88}">
      <dgm:prSet custT="1"/>
      <dgm:spPr/>
      <dgm:t>
        <a:bodyPr/>
        <a:lstStyle/>
        <a:p>
          <a:r>
            <a:rPr lang="en-US" sz="1600" b="1" dirty="0"/>
            <a:t>So, the goal of this project is to develop a model which transliterates the text written on a signboard from English to Hindi and vice versa.</a:t>
          </a:r>
        </a:p>
      </dgm:t>
    </dgm:pt>
    <dgm:pt modelId="{0E55F589-B1A2-479C-9131-D59BC0DC8474}" type="parTrans" cxnId="{5A412D01-5C65-4A48-80C1-FF5C805E3F98}">
      <dgm:prSet/>
      <dgm:spPr/>
      <dgm:t>
        <a:bodyPr/>
        <a:lstStyle/>
        <a:p>
          <a:endParaRPr lang="en-US"/>
        </a:p>
      </dgm:t>
    </dgm:pt>
    <dgm:pt modelId="{B1738A44-084F-4EDE-A469-AAFA0EEAEDF6}" type="sibTrans" cxnId="{5A412D01-5C65-4A48-80C1-FF5C805E3F98}">
      <dgm:prSet/>
      <dgm:spPr/>
      <dgm:t>
        <a:bodyPr/>
        <a:lstStyle/>
        <a:p>
          <a:endParaRPr lang="en-US"/>
        </a:p>
      </dgm:t>
    </dgm:pt>
    <dgm:pt modelId="{DECAA427-B18C-437F-AB04-6CA3D81951E2}">
      <dgm:prSet custT="1"/>
      <dgm:spPr/>
      <dgm:t>
        <a:bodyPr/>
        <a:lstStyle/>
        <a:p>
          <a:r>
            <a:rPr lang="en-US" sz="1600" dirty="0"/>
            <a:t>Due to data availability , in this project we will design a system which only works for names (such as road names, city names, organization names, shop names and etc.) which typically contain 1-2 words and are rarely longer than 4-5 words.</a:t>
          </a:r>
        </a:p>
      </dgm:t>
    </dgm:pt>
    <dgm:pt modelId="{115BE7F6-4A70-4550-B358-04CC4C175BDA}" type="parTrans" cxnId="{5AD7A50F-85F8-4AE5-9D3C-FCAD0E2EE028}">
      <dgm:prSet/>
      <dgm:spPr/>
      <dgm:t>
        <a:bodyPr/>
        <a:lstStyle/>
        <a:p>
          <a:endParaRPr lang="en-US"/>
        </a:p>
      </dgm:t>
    </dgm:pt>
    <dgm:pt modelId="{CD96C9A7-FC5B-457F-9C6A-BE352E48210C}" type="sibTrans" cxnId="{5AD7A50F-85F8-4AE5-9D3C-FCAD0E2EE028}">
      <dgm:prSet/>
      <dgm:spPr/>
      <dgm:t>
        <a:bodyPr/>
        <a:lstStyle/>
        <a:p>
          <a:endParaRPr lang="en-US"/>
        </a:p>
      </dgm:t>
    </dgm:pt>
    <dgm:pt modelId="{FCE73743-E118-234F-B4F5-0AF0820506AD}" type="pres">
      <dgm:prSet presAssocID="{40F5731E-2A1D-4612-BE96-FAEE332007F1}" presName="linear" presStyleCnt="0">
        <dgm:presLayoutVars>
          <dgm:animLvl val="lvl"/>
          <dgm:resizeHandles val="exact"/>
        </dgm:presLayoutVars>
      </dgm:prSet>
      <dgm:spPr/>
    </dgm:pt>
    <dgm:pt modelId="{71846641-9DA4-1F4C-AB70-CABD76D81944}" type="pres">
      <dgm:prSet presAssocID="{951AD12F-DE74-4F99-892E-F145108726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A7A396-B822-8A40-B888-743D013D4F95}" type="pres">
      <dgm:prSet presAssocID="{5B3BDC1E-9E51-4E27-9B32-EF4EF649E7D4}" presName="spacer" presStyleCnt="0"/>
      <dgm:spPr/>
    </dgm:pt>
    <dgm:pt modelId="{D85B4A78-413D-E24C-AC75-2E1BA714E0EF}" type="pres">
      <dgm:prSet presAssocID="{B2AD92D2-9649-444D-A720-8688114FFA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1B2D0C-1F95-2241-95D0-DCAF9ED74BAD}" type="pres">
      <dgm:prSet presAssocID="{B1738A44-084F-4EDE-A469-AAFA0EEAEDF6}" presName="spacer" presStyleCnt="0"/>
      <dgm:spPr/>
    </dgm:pt>
    <dgm:pt modelId="{54C4413B-DAF0-EE47-8315-489A95D37355}" type="pres">
      <dgm:prSet presAssocID="{DECAA427-B18C-437F-AB04-6CA3D81951E2}" presName="parentText" presStyleLbl="node1" presStyleIdx="2" presStyleCnt="3" custLinFactNeighborX="-1868" custLinFactNeighborY="6759">
        <dgm:presLayoutVars>
          <dgm:chMax val="0"/>
          <dgm:bulletEnabled val="1"/>
        </dgm:presLayoutVars>
      </dgm:prSet>
      <dgm:spPr/>
    </dgm:pt>
  </dgm:ptLst>
  <dgm:cxnLst>
    <dgm:cxn modelId="{5A412D01-5C65-4A48-80C1-FF5C805E3F98}" srcId="{40F5731E-2A1D-4612-BE96-FAEE332007F1}" destId="{B2AD92D2-9649-444D-A720-8688114FFA88}" srcOrd="1" destOrd="0" parTransId="{0E55F589-B1A2-479C-9131-D59BC0DC8474}" sibTransId="{B1738A44-084F-4EDE-A469-AAFA0EEAEDF6}"/>
    <dgm:cxn modelId="{D4ABD006-164E-48C7-8426-BCA8848B1FD6}" srcId="{40F5731E-2A1D-4612-BE96-FAEE332007F1}" destId="{951AD12F-DE74-4F99-892E-F14510872600}" srcOrd="0" destOrd="0" parTransId="{645807A1-67E9-4098-8CBA-A4334E3F2884}" sibTransId="{5B3BDC1E-9E51-4E27-9B32-EF4EF649E7D4}"/>
    <dgm:cxn modelId="{5AD7A50F-85F8-4AE5-9D3C-FCAD0E2EE028}" srcId="{40F5731E-2A1D-4612-BE96-FAEE332007F1}" destId="{DECAA427-B18C-437F-AB04-6CA3D81951E2}" srcOrd="2" destOrd="0" parTransId="{115BE7F6-4A70-4550-B358-04CC4C175BDA}" sibTransId="{CD96C9A7-FC5B-457F-9C6A-BE352E48210C}"/>
    <dgm:cxn modelId="{ED3D49A6-E030-8947-A62C-748D44B14A45}" type="presOf" srcId="{DECAA427-B18C-437F-AB04-6CA3D81951E2}" destId="{54C4413B-DAF0-EE47-8315-489A95D37355}" srcOrd="0" destOrd="0" presId="urn:microsoft.com/office/officeart/2005/8/layout/vList2"/>
    <dgm:cxn modelId="{6C6B9FB1-477D-AD4C-BD67-4BAADF2D5AFF}" type="presOf" srcId="{951AD12F-DE74-4F99-892E-F14510872600}" destId="{71846641-9DA4-1F4C-AB70-CABD76D81944}" srcOrd="0" destOrd="0" presId="urn:microsoft.com/office/officeart/2005/8/layout/vList2"/>
    <dgm:cxn modelId="{AA2FC4B7-74FD-1848-BB47-BE75F4081DC4}" type="presOf" srcId="{B2AD92D2-9649-444D-A720-8688114FFA88}" destId="{D85B4A78-413D-E24C-AC75-2E1BA714E0EF}" srcOrd="0" destOrd="0" presId="urn:microsoft.com/office/officeart/2005/8/layout/vList2"/>
    <dgm:cxn modelId="{DF2A87C2-18DA-FF4B-B0ED-C57E58146AFF}" type="presOf" srcId="{40F5731E-2A1D-4612-BE96-FAEE332007F1}" destId="{FCE73743-E118-234F-B4F5-0AF0820506AD}" srcOrd="0" destOrd="0" presId="urn:microsoft.com/office/officeart/2005/8/layout/vList2"/>
    <dgm:cxn modelId="{20025A35-A258-FC44-B007-804716ACE4A6}" type="presParOf" srcId="{FCE73743-E118-234F-B4F5-0AF0820506AD}" destId="{71846641-9DA4-1F4C-AB70-CABD76D81944}" srcOrd="0" destOrd="0" presId="urn:microsoft.com/office/officeart/2005/8/layout/vList2"/>
    <dgm:cxn modelId="{A15210ED-C19E-294F-929A-B7D34422DD12}" type="presParOf" srcId="{FCE73743-E118-234F-B4F5-0AF0820506AD}" destId="{BEA7A396-B822-8A40-B888-743D013D4F95}" srcOrd="1" destOrd="0" presId="urn:microsoft.com/office/officeart/2005/8/layout/vList2"/>
    <dgm:cxn modelId="{38E688C9-4BF2-AA4D-B5EB-C1BFA7BFCFC0}" type="presParOf" srcId="{FCE73743-E118-234F-B4F5-0AF0820506AD}" destId="{D85B4A78-413D-E24C-AC75-2E1BA714E0EF}" srcOrd="2" destOrd="0" presId="urn:microsoft.com/office/officeart/2005/8/layout/vList2"/>
    <dgm:cxn modelId="{768CEFBE-E0C5-4747-811E-AACD13BC77E4}" type="presParOf" srcId="{FCE73743-E118-234F-B4F5-0AF0820506AD}" destId="{931B2D0C-1F95-2241-95D0-DCAF9ED74BAD}" srcOrd="3" destOrd="0" presId="urn:microsoft.com/office/officeart/2005/8/layout/vList2"/>
    <dgm:cxn modelId="{8038717B-25E7-6247-8EF7-D8B4A2E057EF}" type="presParOf" srcId="{FCE73743-E118-234F-B4F5-0AF0820506AD}" destId="{54C4413B-DAF0-EE47-8315-489A95D373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46641-9DA4-1F4C-AB70-CABD76D81944}">
      <dsp:nvSpPr>
        <dsp:cNvPr id="0" name=""/>
        <dsp:cNvSpPr/>
      </dsp:nvSpPr>
      <dsp:spPr>
        <a:xfrm>
          <a:off x="0" y="20119"/>
          <a:ext cx="10677144" cy="1141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are 22 constitutionally recognized languages in India written in 13 different scripts. </a:t>
          </a:r>
          <a:r>
            <a:rPr lang="en-IN" sz="1600" kern="1200" dirty="0"/>
            <a:t>A traveller, on a business or pleasure trip, can often get confused by the various signboards written in an unfamiliar language in a new region. This often spoils the experience of visiting a new place and the traveller goes back with not-so-fond memories. </a:t>
          </a:r>
          <a:endParaRPr lang="en-US" sz="1600" kern="1200" dirty="0"/>
        </a:p>
      </dsp:txBody>
      <dsp:txXfrm>
        <a:off x="55744" y="75863"/>
        <a:ext cx="10565656" cy="1030432"/>
      </dsp:txXfrm>
    </dsp:sp>
    <dsp:sp modelId="{D85B4A78-413D-E24C-AC75-2E1BA714E0EF}">
      <dsp:nvSpPr>
        <dsp:cNvPr id="0" name=""/>
        <dsp:cNvSpPr/>
      </dsp:nvSpPr>
      <dsp:spPr>
        <a:xfrm>
          <a:off x="0" y="1337719"/>
          <a:ext cx="10677144" cy="1141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So, the goal of this project is to develop a model which transliterates the text written on a signboard from English to Hindi and vice versa.</a:t>
          </a:r>
        </a:p>
      </dsp:txBody>
      <dsp:txXfrm>
        <a:off x="55744" y="1393463"/>
        <a:ext cx="10565656" cy="1030432"/>
      </dsp:txXfrm>
    </dsp:sp>
    <dsp:sp modelId="{54C4413B-DAF0-EE47-8315-489A95D37355}">
      <dsp:nvSpPr>
        <dsp:cNvPr id="0" name=""/>
        <dsp:cNvSpPr/>
      </dsp:nvSpPr>
      <dsp:spPr>
        <a:xfrm>
          <a:off x="0" y="2667193"/>
          <a:ext cx="10677144" cy="1141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Due to data availability , in this project we will design a system which only works for names (such as road names, city names, organization names, shop names and etc.) which typically contain 1-2 words and are rarely longer than 4-5 words.</a:t>
          </a:r>
        </a:p>
      </dsp:txBody>
      <dsp:txXfrm>
        <a:off x="55744" y="2722937"/>
        <a:ext cx="10565656" cy="1030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9563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135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732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3856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0308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344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2748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5293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95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3329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2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3" descr="Bird's eye view of a winding river">
            <a:extLst>
              <a:ext uri="{FF2B5EF4-FFF2-40B4-BE49-F238E27FC236}">
                <a16:creationId xmlns:a16="http://schemas.microsoft.com/office/drawing/2014/main" id="{012F3210-F473-E047-93BF-D1BEECBC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7878" b="7878"/>
          <a:stretch/>
        </p:blipFill>
        <p:spPr>
          <a:xfrm>
            <a:off x="-24" y="-23"/>
            <a:ext cx="12192000" cy="685595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674F5D-AD12-4C0E-AC77-27EEB092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3378068"/>
            <a:ext cx="0" cy="3479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ky, person, outdoor&#10;&#10;Description automatically generated">
            <a:extLst>
              <a:ext uri="{FF2B5EF4-FFF2-40B4-BE49-F238E27FC236}">
                <a16:creationId xmlns:a16="http://schemas.microsoft.com/office/drawing/2014/main" id="{F9B0556F-D62F-DA45-B939-3390549C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2" r="34628" b="-2"/>
          <a:stretch/>
        </p:blipFill>
        <p:spPr>
          <a:xfrm>
            <a:off x="7816908" y="1584505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8E577-77D8-5E41-BA76-CFD300303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41" y="2831994"/>
            <a:ext cx="5920896" cy="228604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Signboard </a:t>
            </a:r>
            <a:br>
              <a:rPr lang="en-US" sz="6000" dirty="0"/>
            </a:br>
            <a:r>
              <a:rPr lang="en-US" sz="6000" dirty="0"/>
              <a:t>Transliteration for Tourists</a:t>
            </a:r>
          </a:p>
        </p:txBody>
      </p:sp>
    </p:spTree>
    <p:extLst>
      <p:ext uri="{BB962C8B-B14F-4D97-AF65-F5344CB8AC3E}">
        <p14:creationId xmlns:p14="http://schemas.microsoft.com/office/powerpoint/2010/main" val="14131742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621D-02F9-7188-26E6-14A97B12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dirty="0"/>
              <a:t>With attention type-2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D015855-CCA0-CA57-4F92-C0DAC932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97" y="1060450"/>
            <a:ext cx="5588000" cy="47371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421A2A-4127-8CA4-28A5-8993E7A5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3559950"/>
            <a:ext cx="5209224" cy="14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028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1437B-FAAE-5890-9EE0-6DB2CAE4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 dirty="0"/>
              <a:t>Results obtained: GRUs (w/o attn)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16C270D-DD76-1E93-89EC-B60DF7039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3579369"/>
            <a:ext cx="5856288" cy="1498853"/>
          </a:xfr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8ED9FD5-86C7-4652-1E93-31B9A815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36" y="1285898"/>
            <a:ext cx="4475275" cy="4271939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9626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621D-02F9-7188-26E6-14A97B12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dirty="0"/>
              <a:t>With attention type-1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386049-0E13-3049-3E20-D28A994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3686176"/>
            <a:ext cx="4781550" cy="1485889"/>
          </a:xfr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9138185-5FE8-6ADE-7AE7-D21499A1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08" y="1079747"/>
            <a:ext cx="4782039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2975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621D-02F9-7188-26E6-14A97B12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dirty="0"/>
              <a:t>With attention type-2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0BD2B75-A020-8749-F30D-1F78B5943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52" y="4004447"/>
            <a:ext cx="5384800" cy="1346200"/>
          </a:xfr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083E52D-5816-C3B4-A74B-B0C93A6C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11" y="1119062"/>
            <a:ext cx="4802486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79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ED3C9-7B13-D599-53B7-EE5BD7F8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 err="1"/>
              <a:t>EasyOCR</a:t>
            </a:r>
            <a:r>
              <a:rPr lang="en-US" sz="5600"/>
              <a:t> for Hindi Texts: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823E42C-8C90-B1BA-A424-825A36CD6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90" y="3100393"/>
            <a:ext cx="5258510" cy="2881792"/>
          </a:xfrm>
        </p:spPr>
      </p:pic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D6D96A-95F0-65EB-E64E-8B96AA98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3" y="557214"/>
            <a:ext cx="4167898" cy="5672134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4072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ED3C9-7B13-D599-53B7-EE5BD7F8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dirty="0" err="1"/>
              <a:t>EasyOCR</a:t>
            </a:r>
            <a:r>
              <a:rPr lang="en-US" dirty="0"/>
              <a:t> for English Texts: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90D351B-7BAB-5015-0D2C-E0BE089C8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162300"/>
            <a:ext cx="4314825" cy="2936744"/>
          </a:xfr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EEF08E1-FCCB-ACBE-D8A0-4F8CD5C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86" y="1136067"/>
            <a:ext cx="5221611" cy="4646007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103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F01A-FA18-12B9-EE29-CA8B239B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513761" cy="4754880"/>
          </a:xfrm>
        </p:spPr>
        <p:txBody>
          <a:bodyPr>
            <a:normAutofit/>
          </a:bodyPr>
          <a:lstStyle/>
          <a:p>
            <a:r>
              <a:rPr lang="en-US" dirty="0"/>
              <a:t>Translation using Hugging Face: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AF80BC-378E-DC5B-E6EA-541B821A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76" y="2371725"/>
            <a:ext cx="4029074" cy="2986087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203EDE-B8A8-E7EA-0CAB-90A952A9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2649537"/>
            <a:ext cx="5980114" cy="39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587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884068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Performance results of Each model:</a:t>
            </a:r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B549C2A-127B-387C-17B2-BB2F83AA4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92668"/>
              </p:ext>
            </p:extLst>
          </p:nvPr>
        </p:nvGraphicFramePr>
        <p:xfrm>
          <a:off x="758952" y="1435255"/>
          <a:ext cx="9767800" cy="33230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9273">
                  <a:extLst>
                    <a:ext uri="{9D8B030D-6E8A-4147-A177-3AD203B41FA5}">
                      <a16:colId xmlns:a16="http://schemas.microsoft.com/office/drawing/2014/main" val="915886646"/>
                    </a:ext>
                  </a:extLst>
                </a:gridCol>
                <a:gridCol w="2988527">
                  <a:extLst>
                    <a:ext uri="{9D8B030D-6E8A-4147-A177-3AD203B41FA5}">
                      <a16:colId xmlns:a16="http://schemas.microsoft.com/office/drawing/2014/main" val="3176241115"/>
                    </a:ext>
                  </a:extLst>
                </a:gridCol>
              </a:tblGrid>
              <a:tr h="474723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419829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r>
                        <a:rPr lang="en-US" dirty="0"/>
                        <a:t>Encoder-Decoder w/o attention using RNNs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14083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Encoder-Decoder with attention using RNNs (Type-1)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73.51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274584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Encoder-Decoder with attention using RNNs (Type-2)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73.93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27309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Encoder-Decoder w/o attention using GRUs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68.06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19893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Encoder-Decoder with attention using GRUs (Type-1)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74.68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417431"/>
                  </a:ext>
                </a:extLst>
              </a:tr>
              <a:tr h="474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Encoder-Decoder with </a:t>
                      </a:r>
                      <a:r>
                        <a:rPr lang="en-US" dirty="0"/>
                        <a:t>attention using GRUs (Type-2)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71.89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7708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41E8BA-A099-1C4B-D32F-FD90B7658BF7}"/>
              </a:ext>
            </a:extLst>
          </p:cNvPr>
          <p:cNvSpPr txBox="1"/>
          <p:nvPr/>
        </p:nvSpPr>
        <p:spPr>
          <a:xfrm>
            <a:off x="758952" y="4950980"/>
            <a:ext cx="97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Encoder-Decoder (GRUs) model with attention (Type-1) was our best performing model so we trained it with higher epochs and got the following results: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845FC46-51CD-00CD-3084-134DBC288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65590"/>
              </p:ext>
            </p:extLst>
          </p:nvPr>
        </p:nvGraphicFramePr>
        <p:xfrm>
          <a:off x="758952" y="5789975"/>
          <a:ext cx="976780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35028">
                  <a:extLst>
                    <a:ext uri="{9D8B030D-6E8A-4147-A177-3AD203B41FA5}">
                      <a16:colId xmlns:a16="http://schemas.microsoft.com/office/drawing/2014/main" val="1849554424"/>
                    </a:ext>
                  </a:extLst>
                </a:gridCol>
                <a:gridCol w="2932772">
                  <a:extLst>
                    <a:ext uri="{9D8B030D-6E8A-4147-A177-3AD203B41FA5}">
                      <a16:colId xmlns:a16="http://schemas.microsoft.com/office/drawing/2014/main" val="412057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Model Trained with Higher Epochs than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0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Encoder-Decoder w/o attention using GRUs (Type-1)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80.38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9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6596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GB" dirty="0"/>
              <a:t>Experimental Results :</a:t>
            </a:r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9E05C47-4544-812D-252B-903412A6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31" y="3215286"/>
            <a:ext cx="5283200" cy="229427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C5197B7-3507-105B-FF4F-A70F1F99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1" y="3274102"/>
            <a:ext cx="5334000" cy="2235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52254-623C-3AA2-CFE3-55C3C9C71E18}"/>
              </a:ext>
            </a:extLst>
          </p:cNvPr>
          <p:cNvSpPr txBox="1"/>
          <p:nvPr/>
        </p:nvSpPr>
        <p:spPr>
          <a:xfrm>
            <a:off x="758951" y="2570114"/>
            <a:ext cx="517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First Phase: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5601B-B14C-46B1-0931-C76226590AC2}"/>
              </a:ext>
            </a:extLst>
          </p:cNvPr>
          <p:cNvSpPr txBox="1"/>
          <p:nvPr/>
        </p:nvSpPr>
        <p:spPr>
          <a:xfrm>
            <a:off x="6302531" y="2570114"/>
            <a:ext cx="512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Second Phase:</a:t>
            </a:r>
          </a:p>
        </p:txBody>
      </p:sp>
    </p:spTree>
    <p:extLst>
      <p:ext uri="{BB962C8B-B14F-4D97-AF65-F5344CB8AC3E}">
        <p14:creationId xmlns:p14="http://schemas.microsoft.com/office/powerpoint/2010/main" val="164069218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AA428-F90D-D04A-A77B-46E01179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Deep </a:t>
            </a:r>
            <a:r>
              <a:rPr lang="en-US" dirty="0" err="1"/>
              <a:t>Xlit</a:t>
            </a:r>
            <a:r>
              <a:rPr lang="en-US" dirty="0"/>
              <a:t>::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6A29-32D1-A741-896F-FAF7DB6F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95081"/>
            <a:ext cx="3541205" cy="3740369"/>
          </a:xfrm>
        </p:spPr>
        <p:txBody>
          <a:bodyPr>
            <a:normAutofit/>
          </a:bodyPr>
          <a:lstStyle/>
          <a:p>
            <a:r>
              <a:rPr lang="en-IN" dirty="0"/>
              <a:t>Though our model was giving 80% accuracy on the test data, it didn’t perform well in reality. </a:t>
            </a:r>
          </a:p>
          <a:p>
            <a:r>
              <a:rPr lang="en-IN" dirty="0"/>
              <a:t>So, I tried Deep </a:t>
            </a:r>
            <a:r>
              <a:rPr lang="en-IN" dirty="0" err="1"/>
              <a:t>Xlit</a:t>
            </a:r>
            <a:r>
              <a:rPr lang="en-IN" dirty="0"/>
              <a:t> model which is open-source transliteration engine for Indian Languages.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D9A16D-0502-E30B-07C7-197B8D5A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1" y="2438399"/>
            <a:ext cx="6367585" cy="35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137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6483D-B4AC-F442-B29E-A8F837F4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 dirty="0"/>
              <a:t>Abstract :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E18F3E6A-C0F4-49E2-89F9-D0348484F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72896"/>
              </p:ext>
            </p:extLst>
          </p:nvPr>
        </p:nvGraphicFramePr>
        <p:xfrm>
          <a:off x="752857" y="2215306"/>
          <a:ext cx="10677144" cy="3817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78072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420625"/>
            <a:ext cx="11719931" cy="1051336"/>
          </a:xfrm>
        </p:spPr>
        <p:txBody>
          <a:bodyPr anchor="b">
            <a:normAutofit/>
          </a:bodyPr>
          <a:lstStyle/>
          <a:p>
            <a:r>
              <a:rPr lang="en-GB" sz="4400" dirty="0"/>
              <a:t>Output from our Transliteration model : </a:t>
            </a:r>
            <a:r>
              <a:rPr lang="en-GB" sz="4400" dirty="0" err="1"/>
              <a:t>En</a:t>
            </a:r>
            <a:r>
              <a:rPr lang="en-GB" sz="4400" dirty="0"/>
              <a:t>-Hi</a:t>
            </a:r>
            <a:endParaRPr lang="en-US" sz="440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3A397111-A19E-84F9-4254-A6E4D2BB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1" y="1913137"/>
            <a:ext cx="4064000" cy="424151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2DBA52-7CDF-B84E-F36F-B6AF0AC4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41" y="3270875"/>
            <a:ext cx="4191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879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420625"/>
            <a:ext cx="11719931" cy="1051336"/>
          </a:xfrm>
        </p:spPr>
        <p:txBody>
          <a:bodyPr anchor="b">
            <a:normAutofit/>
          </a:bodyPr>
          <a:lstStyle/>
          <a:p>
            <a:r>
              <a:rPr lang="en-GB" sz="4400" dirty="0"/>
              <a:t>Output from Transliteration model : Deep-</a:t>
            </a:r>
            <a:r>
              <a:rPr lang="en-GB" sz="4400" dirty="0" err="1"/>
              <a:t>Xlit</a:t>
            </a:r>
            <a:endParaRPr lang="en-US" sz="440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3A397111-A19E-84F9-4254-A6E4D2BB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17" y="1670317"/>
            <a:ext cx="4063690" cy="366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6E462-759B-7B4E-0EF1-2925BB58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17" y="5498292"/>
            <a:ext cx="4063999" cy="1193800"/>
          </a:xfrm>
          <a:prstGeom prst="rect">
            <a:avLst/>
          </a:prstGeom>
        </p:spPr>
      </p:pic>
      <p:pic>
        <p:nvPicPr>
          <p:cNvPr id="8" name="Picture 7" descr="A picture containing text, outdoor, cloudy, clouds&#10;&#10;Description automatically generated">
            <a:extLst>
              <a:ext uri="{FF2B5EF4-FFF2-40B4-BE49-F238E27FC236}">
                <a16:creationId xmlns:a16="http://schemas.microsoft.com/office/drawing/2014/main" id="{53A08B9A-0E08-3A2A-E2D4-F2989DAA4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251" y="1670318"/>
            <a:ext cx="5711254" cy="366206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59A8C42-8806-0FD3-5E59-7D029E5B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251" y="5512655"/>
            <a:ext cx="375007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243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420625"/>
            <a:ext cx="11719931" cy="1051336"/>
          </a:xfrm>
        </p:spPr>
        <p:txBody>
          <a:bodyPr anchor="b">
            <a:normAutofit/>
          </a:bodyPr>
          <a:lstStyle/>
          <a:p>
            <a:r>
              <a:rPr lang="en-GB" sz="4400" dirty="0"/>
              <a:t>Output from our Transliteration model : Hi-</a:t>
            </a:r>
            <a:r>
              <a:rPr lang="en-GB" sz="4400" dirty="0" err="1"/>
              <a:t>En</a:t>
            </a:r>
            <a:endParaRPr lang="en-US" sz="440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F8FEFF4-A668-55B7-E3BB-2390E336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7" y="4932298"/>
            <a:ext cx="1752600" cy="1005032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33BEDB-EB6F-B8CC-E907-9177B62C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12" y="4932298"/>
            <a:ext cx="2821259" cy="100503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3A26D75-5564-C900-A88D-2FE1D946B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14" y="4932298"/>
            <a:ext cx="4247124" cy="100503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43A539-EE2D-CDB3-22B8-F151F16E8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714" y="1639222"/>
            <a:ext cx="4247125" cy="3088020"/>
          </a:xfrm>
          <a:prstGeom prst="rect">
            <a:avLst/>
          </a:prstGeom>
        </p:spPr>
      </p:pic>
      <p:pic>
        <p:nvPicPr>
          <p:cNvPr id="14" name="Picture 13" descr="A picture containing text, tree, person, outdoor&#10;&#10;Description automatically generated">
            <a:extLst>
              <a:ext uri="{FF2B5EF4-FFF2-40B4-BE49-F238E27FC236}">
                <a16:creationId xmlns:a16="http://schemas.microsoft.com/office/drawing/2014/main" id="{48B931E3-5F4A-8EA3-DC52-CB8CBBE41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113" y="1693485"/>
            <a:ext cx="3490332" cy="3033758"/>
          </a:xfrm>
          <a:prstGeom prst="rect">
            <a:avLst/>
          </a:prstGeom>
        </p:spPr>
      </p:pic>
      <p:pic>
        <p:nvPicPr>
          <p:cNvPr id="15" name="Picture 14" descr="A picture containing text, outdoor, sign, graffiti&#10;&#10;Description automatically generated">
            <a:extLst>
              <a:ext uri="{FF2B5EF4-FFF2-40B4-BE49-F238E27FC236}">
                <a16:creationId xmlns:a16="http://schemas.microsoft.com/office/drawing/2014/main" id="{751C79DB-2C9C-EC71-90FF-7FF606FFD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27" y="1666353"/>
            <a:ext cx="3356517" cy="3088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60BA4-BC03-D4D2-6FE6-6166CCD066D3}"/>
              </a:ext>
            </a:extLst>
          </p:cNvPr>
          <p:cNvSpPr txBox="1"/>
          <p:nvPr/>
        </p:nvSpPr>
        <p:spPr>
          <a:xfrm>
            <a:off x="245327" y="6212999"/>
            <a:ext cx="518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Indicate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211139614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420625"/>
            <a:ext cx="11719931" cy="1051336"/>
          </a:xfrm>
        </p:spPr>
        <p:txBody>
          <a:bodyPr anchor="b">
            <a:normAutofit/>
          </a:bodyPr>
          <a:lstStyle/>
          <a:p>
            <a:r>
              <a:rPr lang="en-GB" sz="4400" dirty="0"/>
              <a:t>Output from Translation model : Hi-</a:t>
            </a:r>
            <a:r>
              <a:rPr lang="en-GB" sz="4400" dirty="0" err="1"/>
              <a:t>En</a:t>
            </a:r>
            <a:endParaRPr lang="en-US" sz="440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9BBDD1-AEE3-46F7-A1A8-CA509EBD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1" y="1626835"/>
            <a:ext cx="3992879" cy="3088020"/>
          </a:xfrm>
          <a:prstGeom prst="rect">
            <a:avLst/>
          </a:prstGeom>
        </p:spPr>
      </p:pic>
      <p:pic>
        <p:nvPicPr>
          <p:cNvPr id="9" name="Picture 8" descr="A picture containing text, tree, person, outdoor&#10;&#10;Description automatically generated">
            <a:extLst>
              <a:ext uri="{FF2B5EF4-FFF2-40B4-BE49-F238E27FC236}">
                <a16:creationId xmlns:a16="http://schemas.microsoft.com/office/drawing/2014/main" id="{B82828BF-BDCF-F01D-6349-E323258F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90" y="1621139"/>
            <a:ext cx="3764279" cy="3088021"/>
          </a:xfrm>
          <a:prstGeom prst="rect">
            <a:avLst/>
          </a:prstGeom>
        </p:spPr>
      </p:pic>
      <p:pic>
        <p:nvPicPr>
          <p:cNvPr id="12" name="Picture 11" descr="A picture containing text, outdoor, sign, graffiti&#10;&#10;Description automatically generated">
            <a:extLst>
              <a:ext uri="{FF2B5EF4-FFF2-40B4-BE49-F238E27FC236}">
                <a16:creationId xmlns:a16="http://schemas.microsoft.com/office/drawing/2014/main" id="{C9FAFE24-9A3A-C6B7-931D-8FA4B2C25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1621139"/>
            <a:ext cx="3872818" cy="308802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F6FE33-9A41-34EB-028F-9E2E0711F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39" y="5126339"/>
            <a:ext cx="1651167" cy="106680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53D720-C0E4-11F3-A428-6FC54E9AE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189" y="5126339"/>
            <a:ext cx="2288561" cy="106680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6D0CDF-C0CE-84D9-5C7C-39583938F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" y="5126339"/>
            <a:ext cx="3992879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321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861AA-6AB3-BB42-9BBB-1C912B7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420625"/>
            <a:ext cx="11719931" cy="1051336"/>
          </a:xfrm>
        </p:spPr>
        <p:txBody>
          <a:bodyPr anchor="b">
            <a:normAutofit/>
          </a:bodyPr>
          <a:lstStyle/>
          <a:p>
            <a:r>
              <a:rPr lang="en-GB" sz="4400" dirty="0"/>
              <a:t>Output from Translation model : </a:t>
            </a:r>
            <a:r>
              <a:rPr lang="en-GB" sz="4400" dirty="0" err="1"/>
              <a:t>En</a:t>
            </a:r>
            <a:r>
              <a:rPr lang="en-GB" sz="4400" dirty="0"/>
              <a:t>-Hi</a:t>
            </a:r>
            <a:endParaRPr lang="en-US" sz="440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picture containing text, outdoor, cloudy, clouds&#10;&#10;Description automatically generated">
            <a:extLst>
              <a:ext uri="{FF2B5EF4-FFF2-40B4-BE49-F238E27FC236}">
                <a16:creationId xmlns:a16="http://schemas.microsoft.com/office/drawing/2014/main" id="{FD45654F-9596-8903-B1F6-E9CE6794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4" y="1665744"/>
            <a:ext cx="6858000" cy="4936970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D5C87C93-6009-7665-9A17-3CEADCBB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88" y="3434576"/>
            <a:ext cx="3586975" cy="11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1897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E16AF-E87C-3848-A496-32318346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168703"/>
            <a:ext cx="10355403" cy="1540106"/>
          </a:xfrm>
        </p:spPr>
        <p:txBody>
          <a:bodyPr>
            <a:noAutofit/>
          </a:bodyPr>
          <a:lstStyle/>
          <a:p>
            <a:r>
              <a:rPr lang="en-GB" sz="5400" dirty="0"/>
              <a:t>Research Papers used for Reference :</a:t>
            </a:r>
            <a:endParaRPr lang="en-US" sz="5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5E25-530F-9C46-B295-51C5C286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30" y="967196"/>
            <a:ext cx="9975739" cy="51420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dirty="0"/>
              <a:t>This project topic idea was posted as a challenge by </a:t>
            </a:r>
            <a:r>
              <a:rPr lang="en-GB" sz="1600" b="1" dirty="0"/>
              <a:t>AI4BHARAT</a:t>
            </a:r>
            <a:r>
              <a:rPr lang="en-GB" sz="1600" dirty="0"/>
              <a:t>.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1. </a:t>
            </a:r>
            <a:r>
              <a:rPr lang="en-IN" sz="1600" dirty="0"/>
              <a:t>R. Rahul, S. </a:t>
            </a:r>
            <a:r>
              <a:rPr lang="en-IN" sz="1600" dirty="0" err="1"/>
              <a:t>Bhaskaran</a:t>
            </a:r>
            <a:r>
              <a:rPr lang="en-IN" sz="1600" dirty="0"/>
              <a:t>, J. </a:t>
            </a:r>
            <a:r>
              <a:rPr lang="en-IN" sz="1600" dirty="0" err="1"/>
              <a:t>Amudha</a:t>
            </a:r>
            <a:r>
              <a:rPr lang="en-IN" sz="1600" dirty="0"/>
              <a:t> and D. Gupta, "Multilingual Text Detection and Identification from Indian Signage Boards," </a:t>
            </a:r>
            <a:r>
              <a:rPr lang="en-IN" sz="1600" i="1" dirty="0"/>
              <a:t>2018 International Conference on Advances in Computing, Communications and Informatics (ICACCI)</a:t>
            </a:r>
            <a:r>
              <a:rPr lang="en-IN" sz="1600" dirty="0"/>
              <a:t>, 2018, pp. 1120-1125, </a:t>
            </a:r>
            <a:r>
              <a:rPr lang="en-IN" sz="1600" dirty="0" err="1"/>
              <a:t>doi</a:t>
            </a:r>
            <a:r>
              <a:rPr lang="en-IN" sz="1600" dirty="0"/>
              <a:t>: 10.1109/ICACCI.2018.8554778.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2. </a:t>
            </a:r>
            <a:r>
              <a:rPr lang="en-US" sz="1600" dirty="0" err="1"/>
              <a:t>Kavati</a:t>
            </a:r>
            <a:r>
              <a:rPr lang="en-US" sz="1600" dirty="0"/>
              <a:t>, </a:t>
            </a:r>
            <a:r>
              <a:rPr lang="en-US" sz="1600" dirty="0" err="1"/>
              <a:t>Ilaiah</a:t>
            </a:r>
            <a:r>
              <a:rPr lang="en-US" sz="1600" dirty="0"/>
              <a:t> &amp; Kumar, G &amp; </a:t>
            </a:r>
            <a:r>
              <a:rPr lang="en-US" sz="1600" dirty="0" err="1"/>
              <a:t>Kesagani</a:t>
            </a:r>
            <a:r>
              <a:rPr lang="en-US" sz="1600" dirty="0"/>
              <a:t>, Sarika &amp; Rao, K. (2017). Signboard Text Translator: A Guide to Tourist. (IJECE). 7. 2496. 10.11591/ijece.v7i5.pp2496-2501. Bhattarai, B., </a:t>
            </a:r>
            <a:r>
              <a:rPr lang="en-US" sz="1600" dirty="0" err="1"/>
              <a:t>Granmo</a:t>
            </a:r>
            <a:r>
              <a:rPr lang="en-US" sz="1600" dirty="0"/>
              <a:t>, O.C. and Jiao, L., 2021. </a:t>
            </a:r>
            <a:endParaRPr lang="en-IN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3. </a:t>
            </a:r>
            <a:r>
              <a:rPr lang="en-IN" sz="1600" dirty="0"/>
              <a:t>Mathew, M., Jain, M., &amp; Jawahar, C. V. (2017, November). Benchmarking scene text recognition in Devanagari, Telugu and Malayalam. In 2017 14th IAPR International Conference on Document Analysis and Recognition (ICDAR) (Vol. 7, pp. 42-46). IEEE.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4. </a:t>
            </a:r>
            <a:r>
              <a:rPr lang="en-IN" sz="1600" dirty="0" err="1"/>
              <a:t>Rosca</a:t>
            </a:r>
            <a:r>
              <a:rPr lang="en-IN" sz="1600" dirty="0"/>
              <a:t>, M., &amp; </a:t>
            </a:r>
            <a:r>
              <a:rPr lang="en-IN" sz="1600" dirty="0" err="1"/>
              <a:t>Breuel</a:t>
            </a:r>
            <a:r>
              <a:rPr lang="en-IN" sz="1600" dirty="0"/>
              <a:t>, T. (2016). Sequence-to-sequence neural network models for transliteration. </a:t>
            </a:r>
            <a:r>
              <a:rPr lang="en-IN" sz="1600" i="1" dirty="0" err="1"/>
              <a:t>arXiv</a:t>
            </a:r>
            <a:r>
              <a:rPr lang="en-IN" sz="1600" i="1" dirty="0"/>
              <a:t> preprint arXiv:1610.09565</a:t>
            </a:r>
            <a:r>
              <a:rPr lang="en-IN" sz="1600" dirty="0"/>
              <a:t> . 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5. </a:t>
            </a:r>
            <a:r>
              <a:rPr lang="en-IN" sz="1600" dirty="0"/>
              <a:t>Wu, Y., Schuster, M., Chen, Z., Le, Q. V., </a:t>
            </a:r>
            <a:r>
              <a:rPr lang="en-IN" sz="1600" dirty="0" err="1"/>
              <a:t>Norouzi</a:t>
            </a:r>
            <a:r>
              <a:rPr lang="en-IN" sz="1600" dirty="0"/>
              <a:t>, M., </a:t>
            </a:r>
            <a:r>
              <a:rPr lang="en-IN" sz="1600" dirty="0" err="1"/>
              <a:t>Macherey</a:t>
            </a:r>
            <a:r>
              <a:rPr lang="en-IN" sz="1600" dirty="0"/>
              <a:t>, W., … &amp; </a:t>
            </a:r>
            <a:r>
              <a:rPr lang="en-IN" sz="1600" dirty="0" err="1"/>
              <a:t>Klingner</a:t>
            </a:r>
            <a:r>
              <a:rPr lang="en-IN" sz="1600" dirty="0"/>
              <a:t>, J. (2016). Google’s neural machine translation system: Bridging the gap between human and machine translation. </a:t>
            </a:r>
            <a:r>
              <a:rPr lang="en-IN" sz="1600" i="1" dirty="0" err="1"/>
              <a:t>arXiv</a:t>
            </a:r>
            <a:r>
              <a:rPr lang="en-IN" sz="1600" i="1" dirty="0"/>
              <a:t> preprint arXiv:1609.08144</a:t>
            </a:r>
            <a:r>
              <a:rPr lang="en-IN" sz="1600" dirty="0"/>
              <a:t> .</a:t>
            </a:r>
          </a:p>
          <a:p>
            <a:pPr>
              <a:lnSpc>
                <a:spcPct val="100000"/>
              </a:lnSpc>
            </a:pPr>
            <a:endParaRPr lang="en-IN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2636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F7A5C-8E2C-284F-8D93-9DC9D790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81135F3-4476-4793-8613-D12DA3C1A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7779" y="1128811"/>
            <a:ext cx="4657841" cy="46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904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B0D6-84E9-164D-9D79-DBA50B53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8321040" cy="1396492"/>
          </a:xfrm>
        </p:spPr>
        <p:txBody>
          <a:bodyPr anchor="ctr">
            <a:normAutofit/>
          </a:bodyPr>
          <a:lstStyle/>
          <a:p>
            <a:r>
              <a:rPr lang="en-US" dirty="0"/>
              <a:t>Architectural Design: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36674"/>
            <a:ext cx="836524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8D6023-59FB-514B-BC77-149CB064586C}"/>
              </a:ext>
            </a:extLst>
          </p:cNvPr>
          <p:cNvSpPr/>
          <p:nvPr/>
        </p:nvSpPr>
        <p:spPr>
          <a:xfrm>
            <a:off x="4025735" y="3357844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Detection :</a:t>
            </a:r>
          </a:p>
          <a:p>
            <a:pPr algn="ctr"/>
            <a:r>
              <a:rPr lang="en-US" sz="1600"/>
              <a:t>Locating bounding box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8FCFF8-2C28-E843-B7D7-FB23D32E3F9D}"/>
              </a:ext>
            </a:extLst>
          </p:cNvPr>
          <p:cNvSpPr/>
          <p:nvPr/>
        </p:nvSpPr>
        <p:spPr>
          <a:xfrm>
            <a:off x="496785" y="3357843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Classification:</a:t>
            </a:r>
          </a:p>
          <a:p>
            <a:pPr algn="ctr"/>
            <a:r>
              <a:rPr lang="en-US" sz="1600"/>
              <a:t>Text / No-Text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92FC58-0CF1-6243-BC30-C09C84BD8F44}"/>
              </a:ext>
            </a:extLst>
          </p:cNvPr>
          <p:cNvSpPr/>
          <p:nvPr/>
        </p:nvSpPr>
        <p:spPr>
          <a:xfrm>
            <a:off x="7554685" y="3932283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Extraction:</a:t>
            </a:r>
          </a:p>
          <a:p>
            <a:pPr algn="ctr"/>
            <a:r>
              <a:rPr lang="en-US" sz="1600"/>
              <a:t>Extracting text from image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EAC788-3038-7040-A060-9BBD65A674E8}"/>
              </a:ext>
            </a:extLst>
          </p:cNvPr>
          <p:cNvSpPr/>
          <p:nvPr/>
        </p:nvSpPr>
        <p:spPr>
          <a:xfrm>
            <a:off x="4025735" y="5011657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Recognition :</a:t>
            </a:r>
          </a:p>
          <a:p>
            <a:pPr algn="ctr"/>
            <a:r>
              <a:rPr lang="en-US" sz="1600"/>
              <a:t>Recognizing the text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7CFFB-44F5-2045-8755-472CD29ECFBB}"/>
              </a:ext>
            </a:extLst>
          </p:cNvPr>
          <p:cNvSpPr/>
          <p:nvPr/>
        </p:nvSpPr>
        <p:spPr>
          <a:xfrm>
            <a:off x="496785" y="5081164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Transliteration :</a:t>
            </a:r>
          </a:p>
          <a:p>
            <a:pPr algn="ctr"/>
            <a:r>
              <a:rPr lang="en-US" sz="1600" dirty="0"/>
              <a:t>From English to Hindi and vice versa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C1F50ED-FE5A-6441-8139-305C785E6D2C}"/>
              </a:ext>
            </a:extLst>
          </p:cNvPr>
          <p:cNvSpPr/>
          <p:nvPr/>
        </p:nvSpPr>
        <p:spPr>
          <a:xfrm>
            <a:off x="3395354" y="3748358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D3AFE3A-A343-AA42-B38C-8E3E6A3072C0}"/>
              </a:ext>
            </a:extLst>
          </p:cNvPr>
          <p:cNvSpPr/>
          <p:nvPr/>
        </p:nvSpPr>
        <p:spPr>
          <a:xfrm rot="2165646">
            <a:off x="6909450" y="4105533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A51DF97-9820-FC41-8F72-ABEF72CDC0D4}"/>
              </a:ext>
            </a:extLst>
          </p:cNvPr>
          <p:cNvSpPr/>
          <p:nvPr/>
        </p:nvSpPr>
        <p:spPr>
          <a:xfrm rot="10800000">
            <a:off x="3395353" y="5455579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0ACD67-621B-9443-80E0-139071CE4B36}"/>
              </a:ext>
            </a:extLst>
          </p:cNvPr>
          <p:cNvSpPr/>
          <p:nvPr/>
        </p:nvSpPr>
        <p:spPr>
          <a:xfrm rot="8279183">
            <a:off x="6960201" y="4908196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02986-5C61-17EC-370F-AF1E7F66B40E}"/>
              </a:ext>
            </a:extLst>
          </p:cNvPr>
          <p:cNvSpPr txBox="1"/>
          <p:nvPr/>
        </p:nvSpPr>
        <p:spPr>
          <a:xfrm>
            <a:off x="758952" y="2239212"/>
            <a:ext cx="340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Signboard transliteration</a:t>
            </a:r>
          </a:p>
        </p:txBody>
      </p:sp>
    </p:spTree>
    <p:extLst>
      <p:ext uri="{BB962C8B-B14F-4D97-AF65-F5344CB8AC3E}">
        <p14:creationId xmlns:p14="http://schemas.microsoft.com/office/powerpoint/2010/main" val="30048058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B0D6-84E9-164D-9D79-DBA50B53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Transliteration Model’s Architectural Design: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202986-5C61-17EC-370F-AF1E7F66B40E}"/>
              </a:ext>
            </a:extLst>
          </p:cNvPr>
          <p:cNvSpPr txBox="1"/>
          <p:nvPr/>
        </p:nvSpPr>
        <p:spPr>
          <a:xfrm>
            <a:off x="934680" y="1833310"/>
            <a:ext cx="6280157" cy="45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defTabSz="9144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Signboard transliteration without attention: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FE876613-3FFF-1590-E828-A3C5CEEE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77" y="3056054"/>
            <a:ext cx="2845544" cy="3428726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67795E0-EBF2-1479-19D5-8A9BA621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95" y="3061284"/>
            <a:ext cx="3288442" cy="34287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61969D-E7E3-1D66-5BC5-B7AE8D94C87C}"/>
              </a:ext>
            </a:extLst>
          </p:cNvPr>
          <p:cNvSpPr txBox="1"/>
          <p:nvPr/>
        </p:nvSpPr>
        <p:spPr>
          <a:xfrm>
            <a:off x="1662677" y="2592934"/>
            <a:ext cx="241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BFBDA8-EF2D-667F-B534-CD77521B1F5A}"/>
              </a:ext>
            </a:extLst>
          </p:cNvPr>
          <p:cNvSpPr txBox="1"/>
          <p:nvPr/>
        </p:nvSpPr>
        <p:spPr>
          <a:xfrm>
            <a:off x="6705895" y="25929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B071EB0-226E-A967-9D9A-80E882AB359E}"/>
              </a:ext>
            </a:extLst>
          </p:cNvPr>
          <p:cNvSpPr/>
          <p:nvPr/>
        </p:nvSpPr>
        <p:spPr>
          <a:xfrm>
            <a:off x="5123833" y="4608463"/>
            <a:ext cx="966439" cy="1872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84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B0D6-84E9-164D-9D79-DBA50B53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Transliteration Model’s Architectural Design: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202986-5C61-17EC-370F-AF1E7F66B40E}"/>
              </a:ext>
            </a:extLst>
          </p:cNvPr>
          <p:cNvSpPr txBox="1"/>
          <p:nvPr/>
        </p:nvSpPr>
        <p:spPr>
          <a:xfrm>
            <a:off x="934680" y="1833310"/>
            <a:ext cx="6280157" cy="45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defTabSz="9144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Signboard transliteration with attention: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7DF1294-5B2A-80FF-2A01-6C27CC29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242" y="1824571"/>
            <a:ext cx="4594309" cy="476940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2332BA-11A6-2A42-87BE-2BC37E249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5" y="2427478"/>
            <a:ext cx="4384437" cy="41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363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B0D6-84E9-164D-9D79-DBA50B53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Transliteration Model’s Architectural Design: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202986-5C61-17EC-370F-AF1E7F66B40E}"/>
              </a:ext>
            </a:extLst>
          </p:cNvPr>
          <p:cNvSpPr txBox="1"/>
          <p:nvPr/>
        </p:nvSpPr>
        <p:spPr>
          <a:xfrm>
            <a:off x="934680" y="1833310"/>
            <a:ext cx="6280157" cy="45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defTabSz="9144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ways of feed context vector to decoder: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4FCC43-3097-3968-C891-F86B41F6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67" y="3291030"/>
            <a:ext cx="4518473" cy="249210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8419A3-37E2-AE51-27D1-C04BBFF1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80" y="3291463"/>
            <a:ext cx="4944608" cy="2492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8D520C-D225-2788-A3AC-8888523388A9}"/>
              </a:ext>
            </a:extLst>
          </p:cNvPr>
          <p:cNvSpPr txBox="1"/>
          <p:nvPr/>
        </p:nvSpPr>
        <p:spPr>
          <a:xfrm>
            <a:off x="1344680" y="2743200"/>
            <a:ext cx="1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- 1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D9A3D-B54A-0F9D-69D9-272B975B5F1A}"/>
              </a:ext>
            </a:extLst>
          </p:cNvPr>
          <p:cNvSpPr txBox="1"/>
          <p:nvPr/>
        </p:nvSpPr>
        <p:spPr>
          <a:xfrm>
            <a:off x="6545767" y="2739483"/>
            <a:ext cx="1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- 2</a:t>
            </a:r>
          </a:p>
        </p:txBody>
      </p:sp>
    </p:spTree>
    <p:extLst>
      <p:ext uri="{BB962C8B-B14F-4D97-AF65-F5344CB8AC3E}">
        <p14:creationId xmlns:p14="http://schemas.microsoft.com/office/powerpoint/2010/main" val="5034838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DB0D6-84E9-164D-9D79-DBA50B53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8321040" cy="1396492"/>
          </a:xfrm>
        </p:spPr>
        <p:txBody>
          <a:bodyPr anchor="ctr">
            <a:normAutofit/>
          </a:bodyPr>
          <a:lstStyle/>
          <a:p>
            <a:r>
              <a:rPr lang="en-US" dirty="0"/>
              <a:t>Architectural Design: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36674"/>
            <a:ext cx="836524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8D6023-59FB-514B-BC77-149CB064586C}"/>
              </a:ext>
            </a:extLst>
          </p:cNvPr>
          <p:cNvSpPr/>
          <p:nvPr/>
        </p:nvSpPr>
        <p:spPr>
          <a:xfrm>
            <a:off x="4025735" y="3357844"/>
            <a:ext cx="2802577" cy="11488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Detection :</a:t>
            </a:r>
          </a:p>
          <a:p>
            <a:pPr algn="ctr"/>
            <a:r>
              <a:rPr lang="en-US" sz="1600"/>
              <a:t>Locating bounding box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8FCFF8-2C28-E843-B7D7-FB23D32E3F9D}"/>
              </a:ext>
            </a:extLst>
          </p:cNvPr>
          <p:cNvSpPr/>
          <p:nvPr/>
        </p:nvSpPr>
        <p:spPr>
          <a:xfrm>
            <a:off x="496785" y="3357843"/>
            <a:ext cx="2802577" cy="11488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Classification:</a:t>
            </a:r>
          </a:p>
          <a:p>
            <a:pPr algn="ctr"/>
            <a:r>
              <a:rPr lang="en-US" sz="1600"/>
              <a:t>Text / No-Text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92FC58-0CF1-6243-BC30-C09C84BD8F44}"/>
              </a:ext>
            </a:extLst>
          </p:cNvPr>
          <p:cNvSpPr/>
          <p:nvPr/>
        </p:nvSpPr>
        <p:spPr>
          <a:xfrm>
            <a:off x="7554685" y="3932283"/>
            <a:ext cx="2802577" cy="11488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Extraction:</a:t>
            </a:r>
          </a:p>
          <a:p>
            <a:pPr algn="ctr"/>
            <a:r>
              <a:rPr lang="en-US" sz="1600"/>
              <a:t>Extracting text from image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EAC788-3038-7040-A060-9BBD65A674E8}"/>
              </a:ext>
            </a:extLst>
          </p:cNvPr>
          <p:cNvSpPr/>
          <p:nvPr/>
        </p:nvSpPr>
        <p:spPr>
          <a:xfrm>
            <a:off x="4025735" y="5011657"/>
            <a:ext cx="2802577" cy="11488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Recognition :</a:t>
            </a:r>
          </a:p>
          <a:p>
            <a:pPr algn="ctr"/>
            <a:r>
              <a:rPr lang="en-US" sz="1600"/>
              <a:t>Recognizing the text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7CFFB-44F5-2045-8755-472CD29ECFBB}"/>
              </a:ext>
            </a:extLst>
          </p:cNvPr>
          <p:cNvSpPr/>
          <p:nvPr/>
        </p:nvSpPr>
        <p:spPr>
          <a:xfrm>
            <a:off x="496785" y="5081164"/>
            <a:ext cx="2802577" cy="114888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Translation :</a:t>
            </a:r>
          </a:p>
          <a:p>
            <a:pPr algn="ctr"/>
            <a:r>
              <a:rPr lang="en-US" sz="1600" dirty="0"/>
              <a:t>From Hindi to English and vice versa</a:t>
            </a:r>
          </a:p>
          <a:p>
            <a:pPr algn="ctr"/>
            <a:r>
              <a:rPr lang="en-US" sz="1600" dirty="0"/>
              <a:t>Using Hugging Face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C1F50ED-FE5A-6441-8139-305C785E6D2C}"/>
              </a:ext>
            </a:extLst>
          </p:cNvPr>
          <p:cNvSpPr/>
          <p:nvPr/>
        </p:nvSpPr>
        <p:spPr>
          <a:xfrm>
            <a:off x="3395354" y="3748358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D3AFE3A-A343-AA42-B38C-8E3E6A3072C0}"/>
              </a:ext>
            </a:extLst>
          </p:cNvPr>
          <p:cNvSpPr/>
          <p:nvPr/>
        </p:nvSpPr>
        <p:spPr>
          <a:xfrm rot="2165646">
            <a:off x="6909450" y="4105533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A51DF97-9820-FC41-8F72-ABEF72CDC0D4}"/>
              </a:ext>
            </a:extLst>
          </p:cNvPr>
          <p:cNvSpPr/>
          <p:nvPr/>
        </p:nvSpPr>
        <p:spPr>
          <a:xfrm rot="10800000">
            <a:off x="3395353" y="5455579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0ACD67-621B-9443-80E0-139071CE4B36}"/>
              </a:ext>
            </a:extLst>
          </p:cNvPr>
          <p:cNvSpPr/>
          <p:nvPr/>
        </p:nvSpPr>
        <p:spPr>
          <a:xfrm rot="8279183">
            <a:off x="6960201" y="4908196"/>
            <a:ext cx="534389" cy="345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02986-5C61-17EC-370F-AF1E7F66B40E}"/>
              </a:ext>
            </a:extLst>
          </p:cNvPr>
          <p:cNvSpPr txBox="1"/>
          <p:nvPr/>
        </p:nvSpPr>
        <p:spPr>
          <a:xfrm>
            <a:off x="758952" y="2239212"/>
            <a:ext cx="302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Signboard translation</a:t>
            </a:r>
          </a:p>
        </p:txBody>
      </p:sp>
    </p:spTree>
    <p:extLst>
      <p:ext uri="{BB962C8B-B14F-4D97-AF65-F5344CB8AC3E}">
        <p14:creationId xmlns:p14="http://schemas.microsoft.com/office/powerpoint/2010/main" val="37108690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1437B-FAAE-5890-9EE0-6DB2CAE4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 dirty="0"/>
              <a:t>Results obtained: RNNs (w/o attn)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70FE5E-BA38-C744-CCAA-2B1070EE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45121"/>
            <a:ext cx="5016473" cy="4567757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D45A35F-500F-1981-820B-D2D19E53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362614"/>
            <a:ext cx="5422900" cy="150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693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621D-02F9-7188-26E6-14A97B12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dirty="0"/>
              <a:t>With attention type-1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E39F2D9-BE86-CCC0-CF6C-F57848F5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1050"/>
            <a:ext cx="5337048" cy="529590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76902B5-2E24-6850-3F66-5FA9AF9A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1" y="3814759"/>
            <a:ext cx="5384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61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313820"/>
      </a:dk2>
      <a:lt2>
        <a:srgbClr val="E2E8E3"/>
      </a:lt2>
      <a:accent1>
        <a:srgbClr val="DC80D4"/>
      </a:accent1>
      <a:accent2>
        <a:srgbClr val="B064D5"/>
      </a:accent2>
      <a:accent3>
        <a:srgbClr val="9880DC"/>
      </a:accent3>
      <a:accent4>
        <a:srgbClr val="6476D5"/>
      </a:accent4>
      <a:accent5>
        <a:srgbClr val="6DAAD7"/>
      </a:accent5>
      <a:accent6>
        <a:srgbClr val="54B1B2"/>
      </a:accent6>
      <a:hlink>
        <a:srgbClr val="568F5B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1053</TotalTime>
  <Words>787</Words>
  <Application>Microsoft Macintosh PowerPoint</Application>
  <PresentationFormat>Widescreen</PresentationFormat>
  <Paragraphs>102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Next LT Pro</vt:lpstr>
      <vt:lpstr>Sitka Banner</vt:lpstr>
      <vt:lpstr>HeadlinesVTI</vt:lpstr>
      <vt:lpstr>Signboard  Transliteration for Tourists</vt:lpstr>
      <vt:lpstr>Abstract :</vt:lpstr>
      <vt:lpstr>Architectural Design:</vt:lpstr>
      <vt:lpstr>Transliteration Model’s Architectural Design:</vt:lpstr>
      <vt:lpstr>Transliteration Model’s Architectural Design:</vt:lpstr>
      <vt:lpstr>Transliteration Model’s Architectural Design:</vt:lpstr>
      <vt:lpstr>Architectural Design:</vt:lpstr>
      <vt:lpstr>Results obtained: RNNs (w/o attn)</vt:lpstr>
      <vt:lpstr>With attention type-1</vt:lpstr>
      <vt:lpstr>With attention type-2</vt:lpstr>
      <vt:lpstr>Results obtained: GRUs (w/o attn)</vt:lpstr>
      <vt:lpstr>With attention type-1</vt:lpstr>
      <vt:lpstr>With attention type-2</vt:lpstr>
      <vt:lpstr>EasyOCR for Hindi Texts:</vt:lpstr>
      <vt:lpstr>EasyOCR for English Texts:</vt:lpstr>
      <vt:lpstr>Translation using Hugging Face:</vt:lpstr>
      <vt:lpstr>Performance results of Each model:</vt:lpstr>
      <vt:lpstr>Experimental Results :</vt:lpstr>
      <vt:lpstr>Deep Xlit::</vt:lpstr>
      <vt:lpstr>Output from our Transliteration model : En-Hi</vt:lpstr>
      <vt:lpstr>Output from Transliteration model : Deep-Xlit</vt:lpstr>
      <vt:lpstr>Output from our Transliteration model : Hi-En</vt:lpstr>
      <vt:lpstr>Output from Translation model : Hi-En</vt:lpstr>
      <vt:lpstr>Output from Translation model : En-Hi</vt:lpstr>
      <vt:lpstr>Research Papers used for Reference :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Signboard  Transliteration</dc:title>
  <dc:creator>sashanthmogrr@gmail.com</dc:creator>
  <cp:lastModifiedBy>sashanthmogrr@gmail.com</cp:lastModifiedBy>
  <cp:revision>42</cp:revision>
  <dcterms:created xsi:type="dcterms:W3CDTF">2022-02-12T19:32:52Z</dcterms:created>
  <dcterms:modified xsi:type="dcterms:W3CDTF">2022-05-24T03:56:10Z</dcterms:modified>
</cp:coreProperties>
</file>